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559675" cy="1008062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1380" y="-93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409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1pPr>
          </a:lstStyle>
          <a:p>
            <a:pPr>
              <a:defRPr/>
            </a:pPr>
            <a:fld id="{1B8F9898-05A9-4C15-8121-04CD6AFFBC5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63717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C3E3EBC5-D301-4941-9555-3F729653E628}" type="slidenum">
              <a:rPr lang="de-CH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</a:t>
            </a:fld>
            <a:endParaRPr lang="de-CH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F5A1FAE9-AF76-4799-AF20-7C5E20F3BDB2}" type="slidenum">
              <a:rPr lang="de-CH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de-CH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6475" y="812800"/>
            <a:ext cx="30051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46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C21E8AA1-D758-4D6F-BAC1-C073B1513033}" type="slidenum">
              <a:rPr lang="de-CH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</a:t>
            </a:fld>
            <a:endParaRPr lang="de-CH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6475" y="812800"/>
            <a:ext cx="3003550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142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6738" y="3132138"/>
            <a:ext cx="6426200" cy="21605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33475" y="5711825"/>
            <a:ext cx="5292725" cy="257651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78102-EC8D-4B58-BA86-AA69C8026A6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2927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671F9-6646-4961-90B5-EB62D2C3CDB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950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478463" y="-430213"/>
            <a:ext cx="1700212" cy="132191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77825" y="-430213"/>
            <a:ext cx="4948238" cy="1321911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6C1FE-0DA0-414B-93DE-1C6E3CFD76C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3898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35590-F1B3-4B51-880A-D379C0303DC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271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6900" y="6477000"/>
            <a:ext cx="6426200" cy="20034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6900" y="4271963"/>
            <a:ext cx="6426200" cy="22050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D06E3-CE14-4825-8D71-472CC9E32DBA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52439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7825" y="2359025"/>
            <a:ext cx="3324225" cy="1042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854450" y="2359025"/>
            <a:ext cx="3324225" cy="1042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C8E74-2F6D-4733-BAA8-5BD84BD1D6D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404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825" y="403225"/>
            <a:ext cx="6804025" cy="1681163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7825" y="2255838"/>
            <a:ext cx="3340100" cy="941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7825" y="3197225"/>
            <a:ext cx="3340100" cy="580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840163" y="2255838"/>
            <a:ext cx="3341687" cy="941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840163" y="3197225"/>
            <a:ext cx="3341687" cy="580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AD0E6-0230-4C6E-A1D8-3D38BCC7CE2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619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E1451-BED6-4C90-B7F9-AA6D613025F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387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DD0FC-758D-483E-AF23-836C6A20227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936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825" y="401638"/>
            <a:ext cx="2487613" cy="1708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55925" y="401638"/>
            <a:ext cx="4225925" cy="86026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77825" y="2109788"/>
            <a:ext cx="2487613" cy="68945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1407D-C1AE-40E2-AD17-9ED80FEA1C8A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217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1138" y="7056438"/>
            <a:ext cx="4537075" cy="8334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481138" y="900113"/>
            <a:ext cx="4537075" cy="604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81138" y="7889875"/>
            <a:ext cx="4537075" cy="1182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BF9E3-F7B0-4384-AE8D-9EA71F425A9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9338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77825" y="-430213"/>
            <a:ext cx="6800850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7825" y="2359025"/>
            <a:ext cx="6800850" cy="1042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378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77825" y="9182100"/>
            <a:ext cx="175895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2586038" y="9182100"/>
            <a:ext cx="239395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421313" y="9182100"/>
            <a:ext cx="1757362" cy="692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4B344E83-49B9-4C47-B90A-118AF0C0B34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9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9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9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9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9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888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513"/>
        </a:spcAft>
        <a:buClr>
          <a:srgbClr val="000000"/>
        </a:buClr>
        <a:buSzPct val="100000"/>
        <a:buFont typeface="Times New Roman" pitchFamily="18" charset="0"/>
        <a:defRPr sz="37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763"/>
        </a:spcAft>
        <a:buClr>
          <a:srgbClr val="000000"/>
        </a:buClr>
        <a:buSzPct val="100000"/>
        <a:buFont typeface="Times New Roman" pitchFamily="18" charset="0"/>
        <a:defRPr sz="27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375"/>
        </a:spcAft>
        <a:buClr>
          <a:srgbClr val="000000"/>
        </a:buClr>
        <a:buSzPct val="100000"/>
        <a:buFont typeface="Times New Roman" pitchFamily="18" charset="0"/>
        <a:defRPr sz="27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375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375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375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375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944689"/>
            <a:ext cx="7562850" cy="620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81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23453" y="2087562"/>
            <a:ext cx="7128792" cy="122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7668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just" eaLnBrk="1">
              <a:buClrTx/>
            </a:pPr>
            <a:r>
              <a:rPr lang="de-CH" sz="3200" b="1" dirty="0">
                <a:solidFill>
                  <a:srgbClr val="FF0000"/>
                </a:solidFill>
              </a:rPr>
              <a:t>3</a:t>
            </a:r>
            <a:r>
              <a:rPr lang="de-CH" sz="3200" b="1" dirty="0" smtClean="0">
                <a:solidFill>
                  <a:srgbClr val="FF0000"/>
                </a:solidFill>
              </a:rPr>
              <a:t>. Swiss </a:t>
            </a:r>
            <a:r>
              <a:rPr lang="de-CH" sz="3200" b="1" dirty="0">
                <a:solidFill>
                  <a:srgbClr val="FF0000"/>
                </a:solidFill>
              </a:rPr>
              <a:t>Baseball Coach </a:t>
            </a:r>
            <a:r>
              <a:rPr lang="de-CH" sz="3200" b="1" dirty="0" err="1">
                <a:solidFill>
                  <a:srgbClr val="FF0000"/>
                </a:solidFill>
              </a:rPr>
              <a:t>Clinic</a:t>
            </a:r>
            <a:r>
              <a:rPr lang="de-CH" sz="3200" b="1" dirty="0">
                <a:solidFill>
                  <a:srgbClr val="FF0000"/>
                </a:solidFill>
              </a:rPr>
              <a:t> 2014</a:t>
            </a:r>
            <a:br>
              <a:rPr lang="de-CH" sz="3200" b="1" dirty="0">
                <a:solidFill>
                  <a:srgbClr val="FF0000"/>
                </a:solidFill>
              </a:rPr>
            </a:br>
            <a:r>
              <a:rPr lang="de-CH" sz="3200" b="1" dirty="0" smtClean="0">
                <a:solidFill>
                  <a:srgbClr val="FF0000"/>
                </a:solidFill>
              </a:rPr>
              <a:t>1. </a:t>
            </a:r>
            <a:r>
              <a:rPr lang="de-CH" sz="3200" b="1" dirty="0">
                <a:solidFill>
                  <a:srgbClr val="FF0000"/>
                </a:solidFill>
              </a:rPr>
              <a:t>Swiss </a:t>
            </a:r>
            <a:r>
              <a:rPr lang="de-CH" sz="3200" b="1" dirty="0" smtClean="0">
                <a:solidFill>
                  <a:srgbClr val="FF0000"/>
                </a:solidFill>
              </a:rPr>
              <a:t>Softball Coach </a:t>
            </a:r>
            <a:r>
              <a:rPr lang="de-CH" sz="3200" b="1" dirty="0" err="1">
                <a:solidFill>
                  <a:srgbClr val="FF0000"/>
                </a:solidFill>
              </a:rPr>
              <a:t>Clinic</a:t>
            </a:r>
            <a:r>
              <a:rPr lang="de-CH" sz="3200" b="1" dirty="0">
                <a:solidFill>
                  <a:srgbClr val="FF0000"/>
                </a:solidFill>
              </a:rPr>
              <a:t> 2014</a:t>
            </a:r>
          </a:p>
          <a:p>
            <a:pPr eaLnBrk="1">
              <a:buClrTx/>
              <a:buFontTx/>
              <a:buNone/>
            </a:pPr>
            <a:endParaRPr lang="de-CH" sz="3200" b="1" dirty="0">
              <a:solidFill>
                <a:srgbClr val="FF0000"/>
              </a:solidFill>
            </a:endParaRP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395461" y="3168104"/>
            <a:ext cx="30527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984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de-CH" sz="2800" b="1" dirty="0" smtClean="0">
                <a:solidFill>
                  <a:srgbClr val="000000"/>
                </a:solidFill>
              </a:rPr>
              <a:t>25./26.1.2014</a:t>
            </a:r>
            <a:endParaRPr lang="de-CH" sz="2800" b="1" dirty="0">
              <a:solidFill>
                <a:srgbClr val="000000"/>
              </a:solidFill>
            </a:endParaRP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5159111" y="3168104"/>
            <a:ext cx="21526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984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de-CH" sz="2800" b="1" dirty="0" err="1">
                <a:solidFill>
                  <a:srgbClr val="000000"/>
                </a:solidFill>
              </a:rPr>
              <a:t>Magglingen</a:t>
            </a:r>
            <a:endParaRPr lang="de-CH" sz="2800" b="1" dirty="0">
              <a:solidFill>
                <a:srgbClr val="000000"/>
              </a:solidFill>
            </a:endParaRPr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4148138" y="3816176"/>
            <a:ext cx="3240087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de-CH" sz="1500" b="1" u="sng" dirty="0">
                <a:solidFill>
                  <a:srgbClr val="000000"/>
                </a:solidFill>
                <a:cs typeface="Arial" charset="0"/>
              </a:rPr>
              <a:t>Sa. </a:t>
            </a:r>
            <a:r>
              <a:rPr lang="de-CH" sz="1500" b="1" u="sng" dirty="0" smtClean="0">
                <a:solidFill>
                  <a:srgbClr val="000000"/>
                </a:solidFill>
                <a:cs typeface="Arial" charset="0"/>
              </a:rPr>
              <a:t>25.01.2014</a:t>
            </a:r>
            <a:endParaRPr lang="de-CH" sz="1500" b="1" u="sng" dirty="0">
              <a:solidFill>
                <a:srgbClr val="000000"/>
              </a:solidFill>
              <a:cs typeface="Arial" charset="0"/>
            </a:endParaRPr>
          </a:p>
          <a:p>
            <a:pPr eaLnBrk="1">
              <a:lnSpc>
                <a:spcPct val="140000"/>
              </a:lnSpc>
              <a:buClrTx/>
              <a:buFontTx/>
              <a:buNone/>
            </a:pPr>
            <a:r>
              <a:rPr lang="de-CH" sz="1500" b="1" dirty="0">
                <a:solidFill>
                  <a:srgbClr val="000000"/>
                </a:solidFill>
                <a:cs typeface="Arial" charset="0"/>
              </a:rPr>
              <a:t>09:00   Arrival </a:t>
            </a:r>
            <a:r>
              <a:rPr lang="de-CH" sz="1500" b="1" dirty="0" err="1">
                <a:solidFill>
                  <a:srgbClr val="000000"/>
                </a:solidFill>
                <a:cs typeface="Arial" charset="0"/>
              </a:rPr>
              <a:t>Clinic-participants</a:t>
            </a:r>
            <a:endParaRPr lang="de-CH" sz="1500" b="1" dirty="0">
              <a:solidFill>
                <a:srgbClr val="000000"/>
              </a:solidFill>
              <a:cs typeface="Arial" charset="0"/>
            </a:endParaRPr>
          </a:p>
          <a:p>
            <a:pPr eaLnBrk="1">
              <a:lnSpc>
                <a:spcPct val="140000"/>
              </a:lnSpc>
              <a:buClrTx/>
              <a:buFontTx/>
              <a:buNone/>
            </a:pPr>
            <a:r>
              <a:rPr lang="de-CH" sz="1500" b="1" dirty="0" smtClean="0">
                <a:solidFill>
                  <a:srgbClr val="000000"/>
                </a:solidFill>
                <a:cs typeface="Arial" charset="0"/>
              </a:rPr>
              <a:t>09:15   3 </a:t>
            </a:r>
            <a:r>
              <a:rPr lang="de-CH" sz="1500" b="1" dirty="0" err="1" smtClean="0">
                <a:solidFill>
                  <a:srgbClr val="000000"/>
                </a:solidFill>
                <a:cs typeface="Arial" charset="0"/>
              </a:rPr>
              <a:t>Classromm-lessons</a:t>
            </a:r>
            <a:endParaRPr lang="de-CH" sz="1500" b="1" dirty="0">
              <a:solidFill>
                <a:srgbClr val="000000"/>
              </a:solidFill>
              <a:cs typeface="Arial" charset="0"/>
            </a:endParaRPr>
          </a:p>
          <a:p>
            <a:pPr eaLnBrk="1">
              <a:lnSpc>
                <a:spcPct val="140000"/>
              </a:lnSpc>
              <a:buClrTx/>
              <a:buFontTx/>
              <a:buNone/>
            </a:pPr>
            <a:r>
              <a:rPr lang="de-CH" sz="1500" b="1" dirty="0" smtClean="0">
                <a:solidFill>
                  <a:srgbClr val="000000"/>
                </a:solidFill>
                <a:cs typeface="Arial" charset="0"/>
              </a:rPr>
              <a:t>12:00   Lunch</a:t>
            </a:r>
            <a:endParaRPr lang="de-CH" sz="1500" b="1" dirty="0">
              <a:solidFill>
                <a:srgbClr val="000000"/>
              </a:solidFill>
              <a:cs typeface="Arial" charset="0"/>
            </a:endParaRPr>
          </a:p>
          <a:p>
            <a:pPr eaLnBrk="1">
              <a:lnSpc>
                <a:spcPct val="140000"/>
              </a:lnSpc>
              <a:buClrTx/>
              <a:buFontTx/>
              <a:buNone/>
            </a:pPr>
            <a:r>
              <a:rPr lang="de-CH" sz="1500" b="1" dirty="0" smtClean="0">
                <a:solidFill>
                  <a:srgbClr val="000000"/>
                </a:solidFill>
                <a:cs typeface="Arial" charset="0"/>
              </a:rPr>
              <a:t>13:15   3 </a:t>
            </a:r>
            <a:r>
              <a:rPr lang="de-CH" sz="1500" b="1" dirty="0" err="1" smtClean="0">
                <a:solidFill>
                  <a:srgbClr val="000000"/>
                </a:solidFill>
                <a:cs typeface="Arial" charset="0"/>
              </a:rPr>
              <a:t>lessons</a:t>
            </a:r>
            <a:r>
              <a:rPr lang="de-CH" sz="1500" b="1" dirty="0" smtClean="0">
                <a:solidFill>
                  <a:srgbClr val="000000"/>
                </a:solidFill>
                <a:cs typeface="Arial" charset="0"/>
              </a:rPr>
              <a:t> in </a:t>
            </a:r>
            <a:r>
              <a:rPr lang="de-CH" sz="1500" b="1" dirty="0" err="1" smtClean="0">
                <a:solidFill>
                  <a:srgbClr val="000000"/>
                </a:solidFill>
                <a:cs typeface="Arial" charset="0"/>
              </a:rPr>
              <a:t>Gym</a:t>
            </a:r>
            <a:endParaRPr lang="en-US" sz="1500" b="1" dirty="0" smtClean="0">
              <a:solidFill>
                <a:srgbClr val="000000"/>
              </a:solidFill>
              <a:cs typeface="Arial" charset="0"/>
            </a:endParaRPr>
          </a:p>
          <a:p>
            <a:pPr eaLnBrk="1">
              <a:lnSpc>
                <a:spcPct val="140000"/>
              </a:lnSpc>
              <a:buClrTx/>
              <a:buFontTx/>
              <a:buNone/>
            </a:pPr>
            <a:r>
              <a:rPr lang="de-CH" sz="1500" b="1" dirty="0" smtClean="0">
                <a:solidFill>
                  <a:srgbClr val="000000"/>
                </a:solidFill>
                <a:cs typeface="Arial" charset="0"/>
              </a:rPr>
              <a:t>19:00   </a:t>
            </a:r>
            <a:r>
              <a:rPr lang="de-CH" sz="1500" b="1" dirty="0" smtClean="0">
                <a:solidFill>
                  <a:srgbClr val="000000"/>
                </a:solidFill>
                <a:cs typeface="Arial" charset="0"/>
              </a:rPr>
              <a:t>Dinner</a:t>
            </a:r>
            <a:endParaRPr lang="de-CH" sz="1500" b="1" dirty="0">
              <a:solidFill>
                <a:srgbClr val="000000"/>
              </a:solidFill>
              <a:cs typeface="Arial" charset="0"/>
            </a:endParaRPr>
          </a:p>
          <a:p>
            <a:pPr eaLnBrk="1">
              <a:lnSpc>
                <a:spcPct val="140000"/>
              </a:lnSpc>
              <a:buClrTx/>
              <a:buFontTx/>
              <a:buNone/>
            </a:pPr>
            <a:r>
              <a:rPr lang="de-CH" sz="1500" b="1" dirty="0" smtClean="0">
                <a:solidFill>
                  <a:srgbClr val="000000"/>
                </a:solidFill>
                <a:cs typeface="Arial" charset="0"/>
              </a:rPr>
              <a:t>20:20   </a:t>
            </a:r>
            <a:r>
              <a:rPr lang="en-US" sz="1500" b="1" dirty="0" smtClean="0">
                <a:solidFill>
                  <a:srgbClr val="000000"/>
                </a:solidFill>
                <a:cs typeface="Arial" charset="0"/>
              </a:rPr>
              <a:t>Q&amp;A</a:t>
            </a:r>
            <a:r>
              <a:rPr lang="en-US" sz="1500" b="1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500" b="1" dirty="0">
                <a:solidFill>
                  <a:srgbClr val="000000"/>
                </a:solidFill>
                <a:cs typeface="Arial" charset="0"/>
              </a:rPr>
            </a:br>
            <a:r>
              <a:rPr lang="de-CH" sz="1500" b="1" dirty="0" smtClean="0">
                <a:solidFill>
                  <a:srgbClr val="000000"/>
                </a:solidFill>
                <a:cs typeface="Arial" charset="0"/>
              </a:rPr>
              <a:t>21:30   </a:t>
            </a:r>
            <a:r>
              <a:rPr lang="de-CH" sz="1500" b="1" dirty="0">
                <a:solidFill>
                  <a:srgbClr val="000000"/>
                </a:solidFill>
                <a:cs typeface="Arial" charset="0"/>
              </a:rPr>
              <a:t>End Day 1</a:t>
            </a:r>
          </a:p>
          <a:p>
            <a:pPr eaLnBrk="1">
              <a:lnSpc>
                <a:spcPct val="140000"/>
              </a:lnSpc>
              <a:buClrTx/>
              <a:buFontTx/>
              <a:buNone/>
            </a:pPr>
            <a:r>
              <a:rPr lang="de-CH" sz="1500" b="1" u="sng" dirty="0">
                <a:solidFill>
                  <a:srgbClr val="000000"/>
                </a:solidFill>
                <a:cs typeface="Arial" charset="0"/>
              </a:rPr>
              <a:t>So </a:t>
            </a:r>
            <a:r>
              <a:rPr lang="de-CH" sz="1500" b="1" u="sng" dirty="0" smtClean="0">
                <a:solidFill>
                  <a:srgbClr val="000000"/>
                </a:solidFill>
                <a:cs typeface="Arial" charset="0"/>
              </a:rPr>
              <a:t>26.01.2014</a:t>
            </a:r>
            <a:endParaRPr lang="de-CH" sz="1500" b="1" u="sng" dirty="0">
              <a:solidFill>
                <a:srgbClr val="000000"/>
              </a:solidFill>
              <a:cs typeface="Arial" charset="0"/>
            </a:endParaRPr>
          </a:p>
          <a:p>
            <a:pPr eaLnBrk="1">
              <a:lnSpc>
                <a:spcPct val="140000"/>
              </a:lnSpc>
              <a:buClrTx/>
              <a:buFontTx/>
              <a:buNone/>
            </a:pPr>
            <a:r>
              <a:rPr lang="de-CH" sz="1500" b="1" dirty="0">
                <a:solidFill>
                  <a:srgbClr val="000000"/>
                </a:solidFill>
                <a:cs typeface="Arial" charset="0"/>
              </a:rPr>
              <a:t>08:30 </a:t>
            </a:r>
            <a:r>
              <a:rPr lang="de-CH" sz="1500" b="1" dirty="0" smtClean="0">
                <a:solidFill>
                  <a:srgbClr val="000000"/>
                </a:solidFill>
                <a:cs typeface="Arial" charset="0"/>
              </a:rPr>
              <a:t> 3 </a:t>
            </a:r>
            <a:r>
              <a:rPr lang="de-CH" sz="1500" b="1" dirty="0" err="1" smtClean="0">
                <a:solidFill>
                  <a:srgbClr val="000000"/>
                </a:solidFill>
                <a:cs typeface="Arial" charset="0"/>
              </a:rPr>
              <a:t>lessons</a:t>
            </a:r>
            <a:r>
              <a:rPr lang="de-CH" sz="15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CH" sz="1500" b="1" dirty="0">
                <a:solidFill>
                  <a:srgbClr val="000000"/>
                </a:solidFill>
                <a:cs typeface="Arial" charset="0"/>
              </a:rPr>
              <a:t>in </a:t>
            </a:r>
            <a:r>
              <a:rPr lang="de-CH" sz="1500" b="1" dirty="0" err="1">
                <a:solidFill>
                  <a:srgbClr val="000000"/>
                </a:solidFill>
                <a:cs typeface="Arial" charset="0"/>
              </a:rPr>
              <a:t>Gym</a:t>
            </a:r>
            <a:endParaRPr lang="de-CH" sz="1500" b="1" dirty="0" smtClean="0">
              <a:solidFill>
                <a:srgbClr val="000000"/>
              </a:solidFill>
              <a:cs typeface="Arial" charset="0"/>
            </a:endParaRPr>
          </a:p>
          <a:p>
            <a:pPr eaLnBrk="1">
              <a:lnSpc>
                <a:spcPct val="140000"/>
              </a:lnSpc>
              <a:buClrTx/>
              <a:buFontTx/>
              <a:buNone/>
            </a:pPr>
            <a:r>
              <a:rPr lang="de-CH" sz="1500" b="1" dirty="0" smtClean="0">
                <a:solidFill>
                  <a:srgbClr val="000000"/>
                </a:solidFill>
                <a:cs typeface="Arial" charset="0"/>
              </a:rPr>
              <a:t>12:00   Lunch</a:t>
            </a:r>
            <a:endParaRPr lang="de-CH" sz="1500" b="1" dirty="0">
              <a:solidFill>
                <a:srgbClr val="000000"/>
              </a:solidFill>
              <a:cs typeface="Arial" charset="0"/>
            </a:endParaRPr>
          </a:p>
          <a:p>
            <a:pPr eaLnBrk="1">
              <a:lnSpc>
                <a:spcPct val="140000"/>
              </a:lnSpc>
              <a:buClrTx/>
            </a:pPr>
            <a:r>
              <a:rPr lang="de-CH" sz="1500" b="1" dirty="0">
                <a:solidFill>
                  <a:srgbClr val="000000"/>
                </a:solidFill>
                <a:cs typeface="Arial" charset="0"/>
              </a:rPr>
              <a:t>13:15   3 </a:t>
            </a:r>
            <a:r>
              <a:rPr lang="de-CH" sz="1500" b="1" dirty="0" err="1" smtClean="0">
                <a:solidFill>
                  <a:srgbClr val="000000"/>
                </a:solidFill>
                <a:cs typeface="Arial" charset="0"/>
              </a:rPr>
              <a:t>Classroom-lessons</a:t>
            </a:r>
            <a:endParaRPr lang="de-CH" sz="1500" b="1" dirty="0">
              <a:solidFill>
                <a:srgbClr val="000000"/>
              </a:solidFill>
              <a:cs typeface="Arial" charset="0"/>
            </a:endParaRPr>
          </a:p>
          <a:p>
            <a:pPr eaLnBrk="1">
              <a:lnSpc>
                <a:spcPct val="140000"/>
              </a:lnSpc>
              <a:buClrTx/>
              <a:buFontTx/>
              <a:buNone/>
            </a:pPr>
            <a:r>
              <a:rPr lang="de-CH" sz="1500" b="1" dirty="0" smtClean="0">
                <a:solidFill>
                  <a:srgbClr val="000000"/>
                </a:solidFill>
                <a:cs typeface="Arial" charset="0"/>
              </a:rPr>
              <a:t>16:15   </a:t>
            </a:r>
            <a:r>
              <a:rPr lang="de-CH" sz="1500" b="1" dirty="0">
                <a:solidFill>
                  <a:srgbClr val="000000"/>
                </a:solidFill>
                <a:cs typeface="Arial" charset="0"/>
              </a:rPr>
              <a:t>End </a:t>
            </a:r>
            <a:r>
              <a:rPr lang="de-CH" sz="1500" b="1" dirty="0" err="1">
                <a:solidFill>
                  <a:srgbClr val="000000"/>
                </a:solidFill>
                <a:cs typeface="Arial" charset="0"/>
              </a:rPr>
              <a:t>of</a:t>
            </a:r>
            <a:r>
              <a:rPr lang="de-CH" sz="15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CH" sz="1500" b="1" dirty="0" err="1">
                <a:solidFill>
                  <a:srgbClr val="000000"/>
                </a:solidFill>
                <a:cs typeface="Arial" charset="0"/>
              </a:rPr>
              <a:t>Clinic</a:t>
            </a:r>
            <a:endParaRPr lang="de-CH" sz="1500" b="1" dirty="0">
              <a:solidFill>
                <a:srgbClr val="000000"/>
              </a:solidFill>
              <a:cs typeface="Arial" charset="0"/>
            </a:endParaRPr>
          </a:p>
          <a:p>
            <a:pPr eaLnBrk="1">
              <a:buClrTx/>
              <a:buFontTx/>
              <a:buNone/>
            </a:pPr>
            <a:endParaRPr lang="de-CH" sz="1500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058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" b="19716"/>
          <a:stretch/>
        </p:blipFill>
        <p:spPr bwMode="auto">
          <a:xfrm>
            <a:off x="1260432" y="8424688"/>
            <a:ext cx="1007237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9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0" y="8424688"/>
            <a:ext cx="778617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64" name="Text Box 15"/>
          <p:cNvSpPr txBox="1">
            <a:spLocks noChangeArrowheads="1"/>
          </p:cNvSpPr>
          <p:nvPr/>
        </p:nvSpPr>
        <p:spPr bwMode="auto">
          <a:xfrm>
            <a:off x="107429" y="8136656"/>
            <a:ext cx="4009729" cy="29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de-CH" sz="1400" b="1" dirty="0">
                <a:solidFill>
                  <a:srgbClr val="000000"/>
                </a:solidFill>
              </a:rPr>
              <a:t>ISG Winter </a:t>
            </a:r>
            <a:r>
              <a:rPr lang="de-CH" sz="1400" b="1" dirty="0" err="1">
                <a:solidFill>
                  <a:srgbClr val="000000"/>
                </a:solidFill>
              </a:rPr>
              <a:t>Coaches</a:t>
            </a:r>
            <a:r>
              <a:rPr lang="de-CH" sz="1400" b="1" dirty="0">
                <a:solidFill>
                  <a:srgbClr val="000000"/>
                </a:solidFill>
              </a:rPr>
              <a:t> </a:t>
            </a:r>
            <a:r>
              <a:rPr lang="de-CH" sz="1400" b="1" dirty="0" err="1">
                <a:solidFill>
                  <a:srgbClr val="000000"/>
                </a:solidFill>
              </a:rPr>
              <a:t>Clinic</a:t>
            </a:r>
            <a:r>
              <a:rPr lang="de-CH" sz="1400" b="1" dirty="0">
                <a:solidFill>
                  <a:srgbClr val="000000"/>
                </a:solidFill>
              </a:rPr>
              <a:t> Sponsors </a:t>
            </a:r>
            <a:r>
              <a:rPr lang="de-CH" sz="1400" b="1" dirty="0" smtClean="0">
                <a:solidFill>
                  <a:srgbClr val="000000"/>
                </a:solidFill>
              </a:rPr>
              <a:t>2013-14</a:t>
            </a:r>
            <a:endParaRPr lang="de-CH" sz="1400" b="1" dirty="0">
              <a:solidFill>
                <a:srgbClr val="000000"/>
              </a:solidFill>
            </a:endParaRPr>
          </a:p>
        </p:txBody>
      </p:sp>
      <p:sp>
        <p:nvSpPr>
          <p:cNvPr id="2065" name="Text Box 16"/>
          <p:cNvSpPr txBox="1">
            <a:spLocks noChangeArrowheads="1"/>
          </p:cNvSpPr>
          <p:nvPr/>
        </p:nvSpPr>
        <p:spPr bwMode="auto">
          <a:xfrm>
            <a:off x="-36513" y="1752600"/>
            <a:ext cx="2755901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de-CH" sz="1100" b="1">
                <a:solidFill>
                  <a:srgbClr val="FF0000"/>
                </a:solidFill>
              </a:rPr>
              <a:t>Swiss Baseball &amp; Softball Federation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07429" y="6369569"/>
            <a:ext cx="3851695" cy="1866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b="1" dirty="0" smtClean="0">
                <a:solidFill>
                  <a:schemeClr val="tx1"/>
                </a:solidFill>
              </a:rPr>
              <a:t>Speakers:</a:t>
            </a:r>
            <a:r>
              <a:rPr lang="de-CH" sz="1200" b="1" dirty="0" smtClean="0">
                <a:solidFill>
                  <a:schemeClr val="tx1"/>
                </a:solidFill>
              </a:rPr>
              <a:t/>
            </a:r>
            <a:br>
              <a:rPr lang="de-CH" sz="1200" b="1" dirty="0" smtClean="0">
                <a:solidFill>
                  <a:schemeClr val="tx1"/>
                </a:solidFill>
              </a:rPr>
            </a:br>
            <a:r>
              <a:rPr lang="de-CH" sz="1600" b="1" dirty="0" smtClean="0">
                <a:solidFill>
                  <a:schemeClr val="tx1"/>
                </a:solidFill>
              </a:rPr>
              <a:t>Jim Jones, </a:t>
            </a:r>
            <a:r>
              <a:rPr lang="de-CH" sz="1200" b="1" dirty="0" smtClean="0">
                <a:solidFill>
                  <a:schemeClr val="tx1"/>
                </a:solidFill>
              </a:rPr>
              <a:t>ISG/IBAF</a:t>
            </a:r>
            <a:br>
              <a:rPr lang="de-CH" sz="1200" b="1" dirty="0" smtClean="0">
                <a:solidFill>
                  <a:schemeClr val="tx1"/>
                </a:solidFill>
              </a:rPr>
            </a:br>
            <a:r>
              <a:rPr lang="de-CH" sz="1600" b="1" dirty="0">
                <a:solidFill>
                  <a:schemeClr val="tx1"/>
                </a:solidFill>
              </a:rPr>
              <a:t>Tim </a:t>
            </a:r>
            <a:r>
              <a:rPr lang="de-CH" sz="1600" b="1" dirty="0" err="1">
                <a:solidFill>
                  <a:schemeClr val="tx1"/>
                </a:solidFill>
              </a:rPr>
              <a:t>Leveque</a:t>
            </a:r>
            <a:r>
              <a:rPr lang="en-GB" sz="1600" b="1" dirty="0" smtClean="0">
                <a:solidFill>
                  <a:schemeClr val="tx1"/>
                </a:solidFill>
              </a:rPr>
              <a:t>, </a:t>
            </a:r>
            <a:r>
              <a:rPr lang="en-GB" sz="1200" b="1" dirty="0" err="1">
                <a:solidFill>
                  <a:schemeClr val="tx1"/>
                </a:solidFill>
              </a:rPr>
              <a:t>Stl</a:t>
            </a:r>
            <a:r>
              <a:rPr lang="en-GB" sz="1200" b="1" dirty="0">
                <a:solidFill>
                  <a:schemeClr val="tx1"/>
                </a:solidFill>
              </a:rPr>
              <a:t>. </a:t>
            </a:r>
            <a:r>
              <a:rPr lang="en-GB" sz="1200" b="1" dirty="0">
                <a:solidFill>
                  <a:schemeClr val="tx1"/>
                </a:solidFill>
              </a:rPr>
              <a:t>Cardinals </a:t>
            </a:r>
            <a:r>
              <a:rPr lang="de-CH" sz="1200" b="1" dirty="0">
                <a:solidFill>
                  <a:schemeClr val="tx1"/>
                </a:solidFill>
              </a:rPr>
              <a:t>Minor League </a:t>
            </a:r>
            <a:r>
              <a:rPr lang="de-CH" sz="1200" b="1" dirty="0">
                <a:solidFill>
                  <a:schemeClr val="tx1"/>
                </a:solidFill>
              </a:rPr>
              <a:t/>
            </a:r>
            <a:br>
              <a:rPr lang="de-CH" sz="1200" b="1" dirty="0">
                <a:solidFill>
                  <a:schemeClr val="tx1"/>
                </a:solidFill>
              </a:rPr>
            </a:br>
            <a:r>
              <a:rPr lang="de-CH" sz="1200" b="1" dirty="0">
                <a:solidFill>
                  <a:schemeClr val="tx1"/>
                </a:solidFill>
              </a:rPr>
              <a:t>			</a:t>
            </a:r>
            <a:r>
              <a:rPr lang="de-CH" sz="1200" b="1" dirty="0" err="1">
                <a:solidFill>
                  <a:schemeClr val="tx1"/>
                </a:solidFill>
              </a:rPr>
              <a:t>pitching</a:t>
            </a:r>
            <a:r>
              <a:rPr lang="de-CH" sz="1200" b="1" dirty="0">
                <a:solidFill>
                  <a:schemeClr val="tx1"/>
                </a:solidFill>
              </a:rPr>
              <a:t> </a:t>
            </a:r>
            <a:r>
              <a:rPr lang="de-CH" sz="1200" b="1" dirty="0" err="1">
                <a:solidFill>
                  <a:schemeClr val="tx1"/>
                </a:solidFill>
              </a:rPr>
              <a:t>coordinator</a:t>
            </a:r>
            <a:r>
              <a:rPr lang="de-CH" sz="1000" dirty="0" smtClean="0">
                <a:solidFill>
                  <a:schemeClr val="tx1"/>
                </a:solidFill>
              </a:rPr>
              <a:t/>
            </a:r>
            <a:br>
              <a:rPr lang="de-CH" sz="1000" dirty="0" smtClean="0">
                <a:solidFill>
                  <a:schemeClr val="tx1"/>
                </a:solidFill>
              </a:rPr>
            </a:br>
            <a:r>
              <a:rPr lang="en-GB" sz="1600" b="1" dirty="0">
                <a:solidFill>
                  <a:schemeClr val="tx1"/>
                </a:solidFill>
              </a:rPr>
              <a:t>Brant </a:t>
            </a:r>
            <a:r>
              <a:rPr lang="en-GB" sz="1600" b="1" dirty="0" err="1">
                <a:solidFill>
                  <a:schemeClr val="tx1"/>
                </a:solidFill>
              </a:rPr>
              <a:t>Ust</a:t>
            </a:r>
            <a:r>
              <a:rPr lang="en-GB" sz="1600" b="1" dirty="0">
                <a:solidFill>
                  <a:schemeClr val="tx1"/>
                </a:solidFill>
              </a:rPr>
              <a:t>, </a:t>
            </a:r>
            <a:r>
              <a:rPr lang="en-GB" sz="1200" b="1" dirty="0">
                <a:solidFill>
                  <a:schemeClr val="tx1"/>
                </a:solidFill>
              </a:rPr>
              <a:t>Director Team USA </a:t>
            </a:r>
            <a:r>
              <a:rPr lang="en-GB" sz="1200" b="1" dirty="0" smtClean="0">
                <a:solidFill>
                  <a:schemeClr val="tx1"/>
                </a:solidFill>
              </a:rPr>
              <a:t>18U</a:t>
            </a:r>
          </a:p>
          <a:p>
            <a:r>
              <a:rPr lang="en-GB" sz="1200" b="1" dirty="0" smtClean="0">
                <a:solidFill>
                  <a:schemeClr val="tx1"/>
                </a:solidFill>
              </a:rPr>
              <a:t>?, (For Softball)</a:t>
            </a:r>
          </a:p>
          <a:p>
            <a:r>
              <a:rPr lang="de-CH" sz="1200" b="1" dirty="0" smtClean="0">
                <a:solidFill>
                  <a:schemeClr val="tx1"/>
                </a:solidFill>
              </a:rPr>
              <a:t/>
            </a:r>
            <a:br>
              <a:rPr lang="de-CH" sz="1200" b="1" dirty="0" smtClean="0">
                <a:solidFill>
                  <a:schemeClr val="tx1"/>
                </a:solidFill>
              </a:rPr>
            </a:br>
            <a:r>
              <a:rPr lang="de-CH" sz="1200" b="1" dirty="0" smtClean="0">
                <a:solidFill>
                  <a:schemeClr val="tx1"/>
                </a:solidFill>
              </a:rPr>
              <a:t/>
            </a:r>
            <a:br>
              <a:rPr lang="de-CH" sz="1200" b="1" dirty="0" smtClean="0">
                <a:solidFill>
                  <a:schemeClr val="tx1"/>
                </a:solidFill>
              </a:rPr>
            </a:br>
            <a:r>
              <a:rPr lang="de-CH" sz="1200" b="1" dirty="0" err="1" smtClean="0">
                <a:solidFill>
                  <a:schemeClr val="tx1"/>
                </a:solidFill>
              </a:rPr>
              <a:t>more</a:t>
            </a:r>
            <a:r>
              <a:rPr lang="de-CH" sz="1200" b="1" dirty="0" smtClean="0">
                <a:solidFill>
                  <a:schemeClr val="tx1"/>
                </a:solidFill>
              </a:rPr>
              <a:t> </a:t>
            </a:r>
            <a:r>
              <a:rPr lang="de-CH" sz="1200" b="1" dirty="0" err="1">
                <a:solidFill>
                  <a:schemeClr val="tx1"/>
                </a:solidFill>
              </a:rPr>
              <a:t>i</a:t>
            </a:r>
            <a:r>
              <a:rPr lang="de-CH" sz="1200" b="1" dirty="0" err="1" smtClean="0">
                <a:solidFill>
                  <a:schemeClr val="tx1"/>
                </a:solidFill>
              </a:rPr>
              <a:t>nformations</a:t>
            </a:r>
            <a:r>
              <a:rPr lang="de-CH" sz="1200" b="1" dirty="0" smtClean="0">
                <a:solidFill>
                  <a:schemeClr val="tx1"/>
                </a:solidFill>
              </a:rPr>
              <a:t>: http://www.swiss-baseball.ch</a:t>
            </a:r>
            <a:endParaRPr lang="de-CH" sz="1200" b="1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29" y="9324864"/>
            <a:ext cx="2433972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314" y="8496696"/>
            <a:ext cx="1149723" cy="70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jugendundsport.ch/internet/js/de/home/ueber_j_s.parsysrelated1.90399.downloadList.79882.DownloadFile.tmp/jslogorot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30" y="1150586"/>
            <a:ext cx="495724" cy="5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3491805" y="1679921"/>
            <a:ext cx="1225015" cy="264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b="1" dirty="0" err="1">
                <a:solidFill>
                  <a:schemeClr val="tx1"/>
                </a:solidFill>
              </a:rPr>
              <a:t>Jugend+Sport</a:t>
            </a:r>
            <a:endParaRPr lang="de-CH" sz="1200" b="1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477" y="965647"/>
            <a:ext cx="954336" cy="954336"/>
          </a:xfrm>
          <a:prstGeom prst="rect">
            <a:avLst/>
          </a:prstGeom>
        </p:spPr>
      </p:pic>
      <p:pic>
        <p:nvPicPr>
          <p:cNvPr id="26" name="Grafik 25" descr="Logo - Taurus Sports (1)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792" y="1295896"/>
            <a:ext cx="1002030" cy="45339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hteck 26"/>
          <p:cNvSpPr/>
          <p:nvPr/>
        </p:nvSpPr>
        <p:spPr>
          <a:xfrm>
            <a:off x="6398624" y="1727944"/>
            <a:ext cx="1125629" cy="2426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050" b="1" dirty="0" smtClean="0">
                <a:solidFill>
                  <a:schemeClr val="tx1"/>
                </a:solidFill>
              </a:rPr>
              <a:t>SBSF Sponsor</a:t>
            </a:r>
            <a:endParaRPr lang="de-CH" sz="1050" b="1" dirty="0">
              <a:solidFill>
                <a:schemeClr val="tx1"/>
              </a:solidFill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5741988" y="791840"/>
            <a:ext cx="164306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de-CH" sz="1200" dirty="0">
                <a:solidFill>
                  <a:srgbClr val="000000"/>
                </a:solidFill>
              </a:rPr>
              <a:t>www.isgbaseball.com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295" y="9324864"/>
            <a:ext cx="3751942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011" y="8424688"/>
            <a:ext cx="1302858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Turface Athletic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817" y="8424776"/>
            <a:ext cx="1593428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916" y="30568"/>
            <a:ext cx="5725338" cy="68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/>
          </p:nvPr>
        </p:nvSpPr>
        <p:spPr>
          <a:xfrm>
            <a:off x="360363" y="2015976"/>
            <a:ext cx="6802437" cy="7763568"/>
          </a:xfrm>
        </p:spPr>
        <p:txBody>
          <a:bodyPr tIns="37800" anchor="t"/>
          <a:lstStyle/>
          <a:p>
            <a:pPr algn="l" eaLnBrk="1">
              <a:spcAft>
                <a:spcPts val="1888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2000" b="1" dirty="0" smtClean="0">
                <a:latin typeface="mes New Roman;Ρ㿌幯" charset="0"/>
                <a:ea typeface="mes New Roman;Ρ㿌幯" charset="0"/>
                <a:cs typeface="mes New Roman;Ρ㿌幯" charset="0"/>
              </a:rPr>
              <a:t>Registration </a:t>
            </a:r>
            <a:r>
              <a:rPr lang="en-US" sz="2000" b="1" smtClean="0">
                <a:latin typeface="mes New Roman;Ρ㿌幯" charset="0"/>
                <a:ea typeface="mes New Roman;Ρ㿌幯" charset="0"/>
                <a:cs typeface="mes New Roman;Ρ㿌幯" charset="0"/>
              </a:rPr>
              <a:t>Form </a:t>
            </a:r>
            <a:r>
              <a:rPr lang="en-US" sz="2000" b="1" smtClean="0">
                <a:latin typeface="mes New Roman;Ρ㿌幯" charset="0"/>
                <a:ea typeface="mes New Roman;Ρ㿌幯" charset="0"/>
                <a:cs typeface="mes New Roman;Ρ㿌幯" charset="0"/>
              </a:rPr>
              <a:t>Swiss Coachclinic</a:t>
            </a:r>
            <a:r>
              <a:rPr lang="en-US" sz="2000" b="1" dirty="0" smtClean="0">
                <a:latin typeface="mes New Roman;Ρ㿌幯" charset="0"/>
                <a:ea typeface="mes New Roman;Ρ㿌幯" charset="0"/>
                <a:cs typeface="mes New Roman;Ρ㿌幯" charset="0"/>
              </a:rPr>
              <a:t> </a:t>
            </a:r>
            <a:r>
              <a:rPr lang="en-US" sz="2000" b="1" dirty="0" smtClean="0">
                <a:latin typeface="mes New Roman;Ρ㿌幯" charset="0"/>
                <a:ea typeface="mes New Roman;Ρ㿌幯" charset="0"/>
                <a:cs typeface="mes New Roman;Ρ㿌幯" charset="0"/>
              </a:rPr>
              <a:t>25./26.1.204</a:t>
            </a:r>
            <a:br>
              <a:rPr lang="en-US" sz="2000" b="1" dirty="0" smtClean="0">
                <a:latin typeface="mes New Roman;Ρ㿌幯" charset="0"/>
                <a:ea typeface="mes New Roman;Ρ㿌幯" charset="0"/>
                <a:cs typeface="mes New Roman;Ρ㿌幯" charset="0"/>
              </a:rPr>
            </a:br>
            <a:r>
              <a:rPr lang="en-US" sz="2000" b="1" dirty="0" smtClean="0">
                <a:latin typeface="mes New Roman;Ρ㿌幯" charset="0"/>
                <a:ea typeface="mes New Roman;Ρ㿌幯" charset="0"/>
                <a:cs typeface="mes New Roman;Ρ㿌幯" charset="0"/>
              </a:rPr>
              <a:t/>
            </a:r>
            <a:br>
              <a:rPr lang="en-US" sz="2000" b="1" dirty="0" smtClean="0">
                <a:latin typeface="mes New Roman;Ρ㿌幯" charset="0"/>
                <a:ea typeface="mes New Roman;Ρ㿌幯" charset="0"/>
                <a:cs typeface="mes New Roman;Ρ㿌幯" charset="0"/>
              </a:rPr>
            </a:br>
            <a:r>
              <a:rPr lang="en-US" sz="1400" b="1" dirty="0" smtClean="0">
                <a:solidFill>
                  <a:srgbClr val="FF0000"/>
                </a:solidFill>
                <a:latin typeface="mes New Roman;Ρ㿌幯" charset="0"/>
                <a:ea typeface="mes New Roman;Ρ㿌幯" charset="0"/>
                <a:cs typeface="mes New Roman;Ρ㿌幯" charset="0"/>
              </a:rPr>
              <a:t>For J&amp;S-</a:t>
            </a:r>
            <a:r>
              <a:rPr lang="en-US" sz="1400" b="1" dirty="0" err="1" smtClean="0">
                <a:solidFill>
                  <a:srgbClr val="FF0000"/>
                </a:solidFill>
                <a:latin typeface="mes New Roman;Ρ㿌幯" charset="0"/>
                <a:ea typeface="mes New Roman;Ρ㿌幯" charset="0"/>
                <a:cs typeface="mes New Roman;Ρ㿌幯" charset="0"/>
              </a:rPr>
              <a:t>Leiter</a:t>
            </a:r>
            <a:r>
              <a:rPr lang="en-US" sz="1400" b="1" dirty="0" smtClean="0">
                <a:solidFill>
                  <a:srgbClr val="FF0000"/>
                </a:solidFill>
                <a:latin typeface="mes New Roman;Ρ㿌幯" charset="0"/>
                <a:ea typeface="mes New Roman;Ρ㿌幯" charset="0"/>
                <a:cs typeface="mes New Roman;Ρ㿌幯" charset="0"/>
              </a:rPr>
              <a:t>: </a:t>
            </a:r>
            <a:r>
              <a:rPr lang="en-US" sz="1400" b="1" u="sng" dirty="0" err="1" smtClean="0">
                <a:solidFill>
                  <a:srgbClr val="FF0000"/>
                </a:solidFill>
                <a:latin typeface="mes New Roman;Ρ㿌幯" charset="0"/>
                <a:ea typeface="mes New Roman;Ρ㿌幯" charset="0"/>
                <a:cs typeface="mes New Roman;Ρ㿌幯" charset="0"/>
              </a:rPr>
              <a:t>bitte</a:t>
            </a:r>
            <a:r>
              <a:rPr lang="en-US" sz="1400" b="1" u="sng" dirty="0" smtClean="0">
                <a:solidFill>
                  <a:srgbClr val="FF0000"/>
                </a:solidFill>
                <a:latin typeface="mes New Roman;Ρ㿌幯" charset="0"/>
                <a:ea typeface="mes New Roman;Ρ㿌幯" charset="0"/>
                <a:cs typeface="mes New Roman;Ρ㿌幯" charset="0"/>
              </a:rPr>
              <a:t> </a:t>
            </a:r>
            <a:r>
              <a:rPr lang="en-US" sz="1400" b="1" u="sng" dirty="0" err="1" smtClean="0">
                <a:solidFill>
                  <a:srgbClr val="FF0000"/>
                </a:solidFill>
                <a:latin typeface="mes New Roman;Ρ㿌幯" charset="0"/>
                <a:ea typeface="mes New Roman;Ρ㿌幯" charset="0"/>
                <a:cs typeface="mes New Roman;Ρ㿌幯" charset="0"/>
              </a:rPr>
              <a:t>über</a:t>
            </a:r>
            <a:r>
              <a:rPr lang="en-US" sz="1400" b="1" u="sng" dirty="0" smtClean="0">
                <a:solidFill>
                  <a:srgbClr val="FF0000"/>
                </a:solidFill>
                <a:latin typeface="mes New Roman;Ρ㿌幯" charset="0"/>
                <a:ea typeface="mes New Roman;Ρ㿌幯" charset="0"/>
                <a:cs typeface="mes New Roman;Ρ㿌幯" charset="0"/>
              </a:rPr>
              <a:t> </a:t>
            </a:r>
            <a:r>
              <a:rPr lang="en-US" sz="1400" b="1" u="sng" dirty="0" err="1" smtClean="0">
                <a:solidFill>
                  <a:srgbClr val="FF0000"/>
                </a:solidFill>
                <a:latin typeface="mes New Roman;Ρ㿌幯" charset="0"/>
                <a:ea typeface="mes New Roman;Ρ㿌幯" charset="0"/>
                <a:cs typeface="mes New Roman;Ρ㿌幯" charset="0"/>
              </a:rPr>
              <a:t>euren</a:t>
            </a:r>
            <a:r>
              <a:rPr lang="en-US" sz="1400" b="1" u="sng" dirty="0" smtClean="0">
                <a:solidFill>
                  <a:srgbClr val="FF0000"/>
                </a:solidFill>
                <a:latin typeface="mes New Roman;Ρ㿌幯" charset="0"/>
                <a:ea typeface="mes New Roman;Ρ㿌幯" charset="0"/>
                <a:cs typeface="mes New Roman;Ρ㿌幯" charset="0"/>
              </a:rPr>
              <a:t> J&amp;S-Coach </a:t>
            </a:r>
            <a:r>
              <a:rPr lang="en-US" sz="1400" b="1" u="sng" dirty="0" err="1" smtClean="0">
                <a:solidFill>
                  <a:srgbClr val="FF0000"/>
                </a:solidFill>
                <a:latin typeface="mes New Roman;Ρ㿌幯" charset="0"/>
                <a:ea typeface="mes New Roman;Ρ㿌幯" charset="0"/>
                <a:cs typeface="mes New Roman;Ρ㿌幯" charset="0"/>
              </a:rPr>
              <a:t>anmelden</a:t>
            </a:r>
            <a:r>
              <a:rPr lang="en-US" sz="1400" b="1" u="sng" dirty="0" smtClean="0">
                <a:solidFill>
                  <a:srgbClr val="FF0000"/>
                </a:solidFill>
                <a:latin typeface="mes New Roman;Ρ㿌幯" charset="0"/>
                <a:ea typeface="mes New Roman;Ρ㿌幯" charset="0"/>
                <a:cs typeface="mes New Roman;Ρ㿌幯" charset="0"/>
              </a:rPr>
              <a:t>!</a:t>
            </a:r>
            <a:endParaRPr lang="en-US" sz="1200" b="1" u="sng" dirty="0" smtClean="0">
              <a:solidFill>
                <a:srgbClr val="FF0000"/>
              </a:solidFill>
              <a:latin typeface="mes New Roman;Ρ㿌幯" charset="0"/>
              <a:ea typeface="mes New Roman;Ρ㿌幯" charset="0"/>
              <a:cs typeface="mes New Roman;Ρ㿌幯" charset="0"/>
            </a:endParaRPr>
          </a:p>
          <a:p>
            <a:pPr algn="l" eaLnBrk="1">
              <a:lnSpc>
                <a:spcPct val="15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1000" dirty="0" smtClean="0"/>
              <a:t>   </a:t>
            </a:r>
            <a:r>
              <a:rPr lang="en-US" sz="1400" dirty="0" smtClean="0"/>
              <a:t>  Surname					    Name</a:t>
            </a:r>
          </a:p>
          <a:p>
            <a:pPr algn="l" eaLnBrk="1">
              <a:lnSpc>
                <a:spcPct val="15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1400" dirty="0" smtClean="0"/>
              <a:t>    Organization / Club:</a:t>
            </a:r>
          </a:p>
          <a:p>
            <a:pPr algn="l" eaLnBrk="1">
              <a:lnSpc>
                <a:spcPct val="15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1400" dirty="0" smtClean="0"/>
              <a:t>    Address</a:t>
            </a:r>
          </a:p>
          <a:p>
            <a:pPr algn="l" eaLnBrk="1">
              <a:lnSpc>
                <a:spcPct val="15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1400" dirty="0" smtClean="0"/>
              <a:t>    Zip Code	/ City</a:t>
            </a:r>
          </a:p>
          <a:p>
            <a:pPr algn="l" eaLnBrk="1">
              <a:lnSpc>
                <a:spcPct val="15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1400" dirty="0" smtClean="0"/>
              <a:t>    Country</a:t>
            </a:r>
          </a:p>
          <a:p>
            <a:pPr algn="l" eaLnBrk="1">
              <a:lnSpc>
                <a:spcPct val="15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1400" dirty="0" smtClean="0"/>
              <a:t>    Phone/Mobile Phone</a:t>
            </a:r>
          </a:p>
          <a:p>
            <a:pPr algn="l" eaLnBrk="1">
              <a:lnSpc>
                <a:spcPct val="15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1400" dirty="0" smtClean="0"/>
              <a:t>    Email</a:t>
            </a:r>
          </a:p>
          <a:p>
            <a:pPr algn="l" eaLnBrk="1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en-US" sz="1400" dirty="0" smtClean="0"/>
          </a:p>
          <a:p>
            <a:pPr algn="l" eaLnBrk="1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1050" b="1" dirty="0" smtClean="0">
                <a:solidFill>
                  <a:schemeClr val="tx1"/>
                </a:solidFill>
              </a:rPr>
              <a:t>Because email is important to communicate with you, be sure that you have put the correct email address.</a:t>
            </a:r>
          </a:p>
          <a:p>
            <a:pPr algn="l" eaLnBrk="1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en-US" sz="1400" dirty="0" smtClean="0"/>
          </a:p>
          <a:p>
            <a:pPr algn="l" eaLnBrk="1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1400" b="1" dirty="0" smtClean="0"/>
              <a:t>Fees:</a:t>
            </a:r>
          </a:p>
          <a:p>
            <a:pPr algn="l"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1400" dirty="0" smtClean="0"/>
              <a:t>Clinic-Fee</a:t>
            </a:r>
            <a:r>
              <a:rPr lang="en-US" sz="1000" dirty="0" smtClean="0"/>
              <a:t> (incl. 1 Night, </a:t>
            </a:r>
            <a:r>
              <a:rPr lang="en-US" sz="1000" dirty="0" err="1" smtClean="0"/>
              <a:t>Doubleroom</a:t>
            </a:r>
            <a:r>
              <a:rPr lang="en-US" sz="1000" dirty="0" smtClean="0"/>
              <a:t>, 1 Breakfast, 2 Lunch, 1 Dinner, Clinic)</a:t>
            </a:r>
            <a:r>
              <a:rPr lang="en-US" sz="1400" dirty="0" smtClean="0"/>
              <a:t>		CHF 210.00 / pers.</a:t>
            </a:r>
            <a:br>
              <a:rPr lang="en-US" sz="1400" dirty="0" smtClean="0"/>
            </a:br>
            <a:r>
              <a:rPr lang="en-US" sz="1400" dirty="0" smtClean="0"/>
              <a:t>Clinic-Fee J&amp;S-</a:t>
            </a:r>
            <a:r>
              <a:rPr lang="en-US" sz="1400" dirty="0" err="1" smtClean="0"/>
              <a:t>Leiter</a:t>
            </a:r>
            <a:r>
              <a:rPr lang="en-US" sz="1400" dirty="0" smtClean="0"/>
              <a:t> </a:t>
            </a:r>
            <a:r>
              <a:rPr lang="en-US" sz="1000" dirty="0" smtClean="0"/>
              <a:t>(</a:t>
            </a:r>
            <a:r>
              <a:rPr lang="en-US" sz="1000" dirty="0" err="1" smtClean="0">
                <a:solidFill>
                  <a:schemeClr val="tx1"/>
                </a:solidFill>
              </a:rPr>
              <a:t>Anerkannt</a:t>
            </a:r>
            <a:r>
              <a:rPr lang="en-US" sz="1000" dirty="0" smtClean="0">
                <a:solidFill>
                  <a:schemeClr val="tx1"/>
                </a:solidFill>
              </a:rPr>
              <a:t>;</a:t>
            </a:r>
            <a:r>
              <a:rPr lang="en-US" sz="1000" dirty="0"/>
              <a:t> incl. 1 Night, </a:t>
            </a:r>
            <a:r>
              <a:rPr lang="en-US" sz="1000" dirty="0" err="1"/>
              <a:t>Doubleroom</a:t>
            </a:r>
            <a:r>
              <a:rPr lang="en-US" sz="1000" dirty="0" smtClean="0"/>
              <a:t>,</a:t>
            </a:r>
            <a:br>
              <a:rPr lang="en-US" sz="1000" dirty="0" smtClean="0"/>
            </a:br>
            <a:r>
              <a:rPr lang="en-US" sz="1000" dirty="0" smtClean="0"/>
              <a:t> 					1 </a:t>
            </a:r>
            <a:r>
              <a:rPr lang="en-US" sz="1000" dirty="0"/>
              <a:t>Breakfast, 2 Lunch, 1 Dinner, </a:t>
            </a:r>
            <a:r>
              <a:rPr lang="en-US" sz="1000" dirty="0" smtClean="0"/>
              <a:t>Clinic</a:t>
            </a:r>
            <a:r>
              <a:rPr lang="en-US" sz="1000" dirty="0"/>
              <a:t>)</a:t>
            </a:r>
            <a:r>
              <a:rPr lang="en-US" sz="1000" dirty="0" smtClean="0"/>
              <a:t>			</a:t>
            </a:r>
            <a:r>
              <a:rPr lang="en-US" sz="1400" dirty="0" smtClean="0"/>
              <a:t>CHF 130.00 / pers.</a:t>
            </a:r>
            <a:br>
              <a:rPr lang="en-US" sz="1400" dirty="0" smtClean="0"/>
            </a:br>
            <a:r>
              <a:rPr lang="en-US" sz="1400" dirty="0" smtClean="0"/>
              <a:t>Hotel from Friday – Saturday (</a:t>
            </a:r>
            <a:r>
              <a:rPr lang="en-US" sz="1000" dirty="0" err="1" smtClean="0"/>
              <a:t>Doubleroom</a:t>
            </a:r>
            <a:r>
              <a:rPr lang="en-US" sz="1000" dirty="0" smtClean="0"/>
              <a:t>, incl. Dinner, Breakfast</a:t>
            </a:r>
            <a:r>
              <a:rPr lang="en-US" sz="1000" dirty="0"/>
              <a:t>)</a:t>
            </a:r>
            <a:r>
              <a:rPr lang="en-US" sz="1400" dirty="0" smtClean="0"/>
              <a:t>	+	CHF   50.00 / pers.</a:t>
            </a:r>
            <a:br>
              <a:rPr lang="en-US" sz="1400" dirty="0" smtClean="0"/>
            </a:br>
            <a:r>
              <a:rPr lang="en-US" sz="1400" dirty="0" smtClean="0"/>
              <a:t>Only Clinic </a:t>
            </a:r>
            <a:r>
              <a:rPr lang="en-US" sz="1000" dirty="0" smtClean="0"/>
              <a:t>(incl</a:t>
            </a:r>
            <a:r>
              <a:rPr lang="en-US" sz="1000" dirty="0"/>
              <a:t>. 2 Lunch, 1 Dinner, Clinic)					</a:t>
            </a:r>
            <a:r>
              <a:rPr lang="en-US" sz="1400" dirty="0" smtClean="0"/>
              <a:t>	CHF 160.00 / pers.</a:t>
            </a:r>
            <a:br>
              <a:rPr lang="en-US" sz="1400" dirty="0" smtClean="0"/>
            </a:br>
            <a:r>
              <a:rPr lang="en-US" sz="1400" b="1" dirty="0" smtClean="0"/>
              <a:t>Total</a:t>
            </a:r>
            <a:r>
              <a:rPr lang="en-US" sz="1400" b="1" dirty="0"/>
              <a:t>	</a:t>
            </a:r>
            <a:r>
              <a:rPr lang="en-US" sz="1400" b="1" dirty="0" smtClean="0"/>
              <a:t>to pay</a:t>
            </a:r>
            <a:r>
              <a:rPr lang="en-US" sz="1400" b="1" dirty="0"/>
              <a:t>									CHF ______ / </a:t>
            </a:r>
            <a:r>
              <a:rPr lang="en-US" sz="1400" b="1" dirty="0" smtClean="0"/>
              <a:t>pers.</a:t>
            </a:r>
          </a:p>
          <a:p>
            <a:pPr algn="l" eaLnBrk="1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en-US" sz="1400" b="1" dirty="0" smtClean="0"/>
          </a:p>
          <a:p>
            <a:pPr algn="l" eaLnBrk="1">
              <a:lnSpc>
                <a:spcPct val="15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Bank details for payment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Bank:  </a:t>
            </a:r>
            <a:r>
              <a:rPr lang="en-US" sz="1400" dirty="0" err="1" smtClean="0">
                <a:solidFill>
                  <a:schemeClr val="tx1"/>
                </a:solidFill>
              </a:rPr>
              <a:t>Baselland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  <a:r>
              <a:rPr lang="en-US" sz="1400" dirty="0" err="1" smtClean="0">
                <a:solidFill>
                  <a:schemeClr val="tx1"/>
                </a:solidFill>
              </a:rPr>
              <a:t>Kantonalbank</a:t>
            </a:r>
            <a:r>
              <a:rPr lang="en-US" sz="1400" dirty="0" smtClean="0">
                <a:solidFill>
                  <a:schemeClr val="tx1"/>
                </a:solidFill>
              </a:rPr>
              <a:t>, 4410 </a:t>
            </a:r>
            <a:r>
              <a:rPr lang="en-US" sz="1400" dirty="0" err="1" smtClean="0">
                <a:solidFill>
                  <a:schemeClr val="tx1"/>
                </a:solidFill>
              </a:rPr>
              <a:t>Liestal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BIC:    BLKBCH22		IBAN: CH07 0076 9016 1472 1053 5</a:t>
            </a:r>
          </a:p>
          <a:p>
            <a:pPr algn="l" eaLnBrk="1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algn="l" eaLnBrk="1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1400" b="1" u="sng" dirty="0" smtClean="0">
                <a:solidFill>
                  <a:schemeClr val="tx1"/>
                </a:solidFill>
              </a:rPr>
              <a:t>Please send registration and payment till 24.12.2013 to:</a:t>
            </a:r>
          </a:p>
          <a:p>
            <a:pPr algn="l" eaLnBrk="1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Swiss Baseball and Softball Federation, c/o Monique Schmitt, </a:t>
            </a:r>
            <a:r>
              <a:rPr lang="en-US" sz="1400" b="1" dirty="0" err="1" smtClean="0">
                <a:solidFill>
                  <a:schemeClr val="tx1"/>
                </a:solidFill>
              </a:rPr>
              <a:t>Birsmattstr</a:t>
            </a:r>
            <a:r>
              <a:rPr lang="en-US" sz="1400" b="1" dirty="0" smtClean="0">
                <a:solidFill>
                  <a:schemeClr val="tx1"/>
                </a:solidFill>
              </a:rPr>
              <a:t>. 21,</a:t>
            </a:r>
          </a:p>
          <a:p>
            <a:pPr algn="l" eaLnBrk="1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CH-4106 Therwil/Switzerland, </a:t>
            </a:r>
            <a:r>
              <a:rPr lang="en-US" sz="1400" b="1" u="sng" dirty="0" smtClean="0">
                <a:solidFill>
                  <a:schemeClr val="tx1"/>
                </a:solidFill>
              </a:rPr>
              <a:t>monique.schmitt@swiss-baseball.ch</a:t>
            </a:r>
          </a:p>
          <a:p>
            <a:pPr algn="l" eaLnBrk="1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>
                <a:solidFill>
                  <a:srgbClr val="FF0000"/>
                </a:solidFill>
              </a:rPr>
              <a:t>Questions to: kurt.reinhard@swiss-baseball.ch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77825" y="490538"/>
            <a:ext cx="680402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81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-36513" y="1752600"/>
            <a:ext cx="2755901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de-CH" sz="1100" b="1">
                <a:solidFill>
                  <a:srgbClr val="FF0000"/>
                </a:solidFill>
              </a:rPr>
              <a:t>Swiss Baseball &amp; Softball Federation</a:t>
            </a: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179437" y="7416576"/>
            <a:ext cx="717825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741988" y="791840"/>
            <a:ext cx="164306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de-CH" sz="1200" dirty="0">
                <a:solidFill>
                  <a:srgbClr val="000000"/>
                </a:solidFill>
              </a:rPr>
              <a:t>www.isgbaseball.com</a:t>
            </a:r>
          </a:p>
        </p:txBody>
      </p:sp>
      <p:pic>
        <p:nvPicPr>
          <p:cNvPr id="15" name="Picture 2" descr="http://www.jugendundsport.ch/internet/js/de/home/ueber_j_s.parsysrelated1.90399.downloadList.79882.DownloadFile.tmp/jslogorot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30" y="1106090"/>
            <a:ext cx="495724" cy="5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hteck 15"/>
          <p:cNvSpPr/>
          <p:nvPr/>
        </p:nvSpPr>
        <p:spPr>
          <a:xfrm>
            <a:off x="3491805" y="1607913"/>
            <a:ext cx="1225015" cy="264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b="1" dirty="0" err="1">
                <a:solidFill>
                  <a:schemeClr val="tx1"/>
                </a:solidFill>
              </a:rPr>
              <a:t>Jugend+Sport</a:t>
            </a:r>
            <a:endParaRPr lang="de-CH" sz="1200" b="1" dirty="0">
              <a:solidFill>
                <a:schemeClr val="tx1"/>
              </a:solidFill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477" y="965647"/>
            <a:ext cx="954336" cy="954336"/>
          </a:xfrm>
          <a:prstGeom prst="rect">
            <a:avLst/>
          </a:prstGeom>
        </p:spPr>
      </p:pic>
      <p:pic>
        <p:nvPicPr>
          <p:cNvPr id="18" name="Grafik 17" descr="Logo - Taurus Sports (1)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792" y="1295896"/>
            <a:ext cx="1002030" cy="45339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hteck 18"/>
          <p:cNvSpPr/>
          <p:nvPr/>
        </p:nvSpPr>
        <p:spPr>
          <a:xfrm>
            <a:off x="6398624" y="1727944"/>
            <a:ext cx="1125629" cy="2426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050" b="1" dirty="0" smtClean="0">
                <a:solidFill>
                  <a:schemeClr val="tx1"/>
                </a:solidFill>
              </a:rPr>
              <a:t>SBSF Sponsor</a:t>
            </a:r>
            <a:endParaRPr lang="de-CH" sz="1050" b="1" dirty="0">
              <a:solidFill>
                <a:schemeClr val="tx1"/>
              </a:solidFill>
            </a:endParaRPr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916" y="30568"/>
            <a:ext cx="5725338" cy="68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Benutzerdefiniert</PresentationFormat>
  <Paragraphs>50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Microsoft YaHei</vt:lpstr>
      <vt:lpstr>Arial</vt:lpstr>
      <vt:lpstr>mes New Roman;Ρ㿌幯</vt:lpstr>
      <vt:lpstr>Times New Roman</vt:lpstr>
      <vt:lpstr>Larissa-Design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Kurt Reinhard</dc:creator>
  <cp:lastModifiedBy>kr</cp:lastModifiedBy>
  <cp:revision>31</cp:revision>
  <cp:lastPrinted>2011-10-21T15:12:19Z</cp:lastPrinted>
  <dcterms:created xsi:type="dcterms:W3CDTF">2011-09-12T19:58:07Z</dcterms:created>
  <dcterms:modified xsi:type="dcterms:W3CDTF">2013-11-19T10:30:01Z</dcterms:modified>
</cp:coreProperties>
</file>